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44" autoAdjust="0"/>
    <p:restoredTop sz="94660"/>
  </p:normalViewPr>
  <p:slideViewPr>
    <p:cSldViewPr>
      <p:cViewPr>
        <p:scale>
          <a:sx n="70" d="100"/>
          <a:sy n="70" d="100"/>
        </p:scale>
        <p:origin x="-1362" y="-86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1919493C-2E98-45FB-AF56-0F1689740C0E}" type="datetimeFigureOut">
              <a:rPr lang="es-AR" smtClean="0"/>
              <a:pPr/>
              <a:t>25/04/2019</a:t>
            </a:fld>
            <a:endParaRPr lang="es-A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s-A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91EEF666-8FD5-4C99-9E31-355AC3210B46}" type="slidenum">
              <a:rPr lang="es-AR" smtClean="0"/>
              <a:pPr/>
              <a:t>‹Nº›</a:t>
            </a:fld>
            <a:endParaRPr lang="es-AR"/>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nchor="ct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1919493C-2E98-45FB-AF56-0F1689740C0E}" type="datetimeFigureOut">
              <a:rPr lang="es-AR" smtClean="0"/>
              <a:pPr/>
              <a:t>25/04/2019</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91EEF666-8FD5-4C99-9E31-355AC3210B46}" type="slidenum">
              <a:rPr lang="es-AR" smtClean="0"/>
              <a:pPr/>
              <a:t>‹Nº›</a:t>
            </a:fld>
            <a:endParaRPr lang="es-AR"/>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1919493C-2E98-45FB-AF56-0F1689740C0E}" type="datetimeFigureOut">
              <a:rPr lang="es-AR" smtClean="0"/>
              <a:pPr/>
              <a:t>25/04/2019</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91EEF666-8FD5-4C99-9E31-355AC3210B46}" type="slidenum">
              <a:rPr lang="es-AR" smtClean="0"/>
              <a:pPr/>
              <a:t>‹Nº›</a:t>
            </a:fld>
            <a:endParaRPr lang="es-AR"/>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1919493C-2E98-45FB-AF56-0F1689740C0E}" type="datetimeFigureOut">
              <a:rPr lang="es-AR" smtClean="0"/>
              <a:pPr/>
              <a:t>25/04/2019</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91EEF666-8FD5-4C99-9E31-355AC3210B46}" type="slidenum">
              <a:rPr lang="es-AR" smtClean="0"/>
              <a:pPr/>
              <a:t>‹Nº›</a:t>
            </a:fld>
            <a:endParaRPr lang="es-AR"/>
          </a:p>
        </p:txBody>
      </p:sp>
      <p:sp>
        <p:nvSpPr>
          <p:cNvPr id="11" name="Title 10"/>
          <p:cNvSpPr>
            <a:spLocks noGrp="1"/>
          </p:cNvSpPr>
          <p:nvPr>
            <p:ph type="title"/>
          </p:nvPr>
        </p:nvSpPr>
        <p:spPr/>
        <p:txBody>
          <a:bodyPr/>
          <a:lstStyle/>
          <a:p>
            <a:r>
              <a:rPr lang="es-ES" smtClean="0"/>
              <a:t>Haga clic para modificar el estilo de título del patrón</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1919493C-2E98-45FB-AF56-0F1689740C0E}" type="datetimeFigureOut">
              <a:rPr lang="es-AR" smtClean="0"/>
              <a:pPr/>
              <a:t>25/04/2019</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91EEF666-8FD5-4C99-9E31-355AC3210B46}" type="slidenum">
              <a:rPr lang="es-AR" smtClean="0"/>
              <a:pPr/>
              <a:t>‹Nº›</a:t>
            </a:fld>
            <a:endParaRPr lang="es-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919493C-2E98-45FB-AF56-0F1689740C0E}" type="datetimeFigureOut">
              <a:rPr lang="es-AR" smtClean="0"/>
              <a:pPr/>
              <a:t>25/04/2019</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91EEF666-8FD5-4C99-9E31-355AC3210B46}" type="slidenum">
              <a:rPr lang="es-AR" smtClean="0"/>
              <a:pPr/>
              <a:t>‹Nº›</a:t>
            </a:fld>
            <a:endParaRPr lang="es-AR"/>
          </a:p>
        </p:txBody>
      </p:sp>
      <p:sp>
        <p:nvSpPr>
          <p:cNvPr id="12" name="Title 11"/>
          <p:cNvSpPr>
            <a:spLocks noGrp="1"/>
          </p:cNvSpPr>
          <p:nvPr>
            <p:ph type="title"/>
          </p:nvPr>
        </p:nvSpPr>
        <p:spPr/>
        <p:txBody>
          <a:bodyPr/>
          <a:lstStyle>
            <a:lvl1pPr>
              <a:defRPr>
                <a:solidFill>
                  <a:schemeClr val="tx2"/>
                </a:solidFill>
              </a:defRPr>
            </a:lvl1pPr>
          </a:lstStyle>
          <a:p>
            <a:r>
              <a:rPr lang="es-ES" smtClean="0"/>
              <a:t>Haga clic para modificar el estilo de título del patrón</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1919493C-2E98-45FB-AF56-0F1689740C0E}" type="datetimeFigureOut">
              <a:rPr lang="es-AR" smtClean="0"/>
              <a:pPr/>
              <a:t>25/04/2019</a:t>
            </a:fld>
            <a:endParaRPr lang="es-AR"/>
          </a:p>
        </p:txBody>
      </p:sp>
      <p:sp>
        <p:nvSpPr>
          <p:cNvPr id="8" name="Footer Placeholder 7"/>
          <p:cNvSpPr>
            <a:spLocks noGrp="1"/>
          </p:cNvSpPr>
          <p:nvPr>
            <p:ph type="ftr" sz="quarter" idx="11"/>
          </p:nvPr>
        </p:nvSpPr>
        <p:spPr/>
        <p:txBody>
          <a:bodyPr/>
          <a:lstStyle/>
          <a:p>
            <a:endParaRPr lang="es-AR"/>
          </a:p>
        </p:txBody>
      </p:sp>
      <p:sp>
        <p:nvSpPr>
          <p:cNvPr id="9" name="Slide Number Placeholder 8"/>
          <p:cNvSpPr>
            <a:spLocks noGrp="1"/>
          </p:cNvSpPr>
          <p:nvPr>
            <p:ph type="sldNum" sz="quarter" idx="12"/>
          </p:nvPr>
        </p:nvSpPr>
        <p:spPr/>
        <p:txBody>
          <a:bodyPr/>
          <a:lstStyle/>
          <a:p>
            <a:fld id="{91EEF666-8FD5-4C99-9E31-355AC3210B46}" type="slidenum">
              <a:rPr lang="es-AR" smtClean="0"/>
              <a:pPr/>
              <a:t>‹Nº›</a:t>
            </a:fld>
            <a:endParaRPr lang="es-AR"/>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1919493C-2E98-45FB-AF56-0F1689740C0E}" type="datetimeFigureOut">
              <a:rPr lang="es-AR" smtClean="0"/>
              <a:pPr/>
              <a:t>25/04/2019</a:t>
            </a:fld>
            <a:endParaRPr lang="es-AR"/>
          </a:p>
        </p:txBody>
      </p:sp>
      <p:sp>
        <p:nvSpPr>
          <p:cNvPr id="4" name="Footer Placeholder 3"/>
          <p:cNvSpPr>
            <a:spLocks noGrp="1"/>
          </p:cNvSpPr>
          <p:nvPr>
            <p:ph type="ftr" sz="quarter" idx="11"/>
          </p:nvPr>
        </p:nvSpPr>
        <p:spPr/>
        <p:txBody>
          <a:bodyPr/>
          <a:lstStyle/>
          <a:p>
            <a:endParaRPr lang="es-AR"/>
          </a:p>
        </p:txBody>
      </p:sp>
      <p:sp>
        <p:nvSpPr>
          <p:cNvPr id="5" name="Slide Number Placeholder 4"/>
          <p:cNvSpPr>
            <a:spLocks noGrp="1"/>
          </p:cNvSpPr>
          <p:nvPr>
            <p:ph type="sldNum" sz="quarter" idx="12"/>
          </p:nvPr>
        </p:nvSpPr>
        <p:spPr/>
        <p:txBody>
          <a:bodyPr/>
          <a:lstStyle/>
          <a:p>
            <a:fld id="{91EEF666-8FD5-4C99-9E31-355AC3210B46}" type="slidenum">
              <a:rPr lang="es-AR" smtClean="0"/>
              <a:pPr/>
              <a:t>‹Nº›</a:t>
            </a:fld>
            <a:endParaRPr lang="es-AR"/>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19493C-2E98-45FB-AF56-0F1689740C0E}" type="datetimeFigureOut">
              <a:rPr lang="es-AR" smtClean="0"/>
              <a:pPr/>
              <a:t>25/04/2019</a:t>
            </a:fld>
            <a:endParaRPr lang="es-AR"/>
          </a:p>
        </p:txBody>
      </p:sp>
      <p:sp>
        <p:nvSpPr>
          <p:cNvPr id="3" name="Footer Placeholder 2"/>
          <p:cNvSpPr>
            <a:spLocks noGrp="1"/>
          </p:cNvSpPr>
          <p:nvPr>
            <p:ph type="ftr" sz="quarter" idx="11"/>
          </p:nvPr>
        </p:nvSpPr>
        <p:spPr/>
        <p:txBody>
          <a:bodyPr/>
          <a:lstStyle/>
          <a:p>
            <a:endParaRPr lang="es-AR"/>
          </a:p>
        </p:txBody>
      </p:sp>
      <p:sp>
        <p:nvSpPr>
          <p:cNvPr id="4" name="Slide Number Placeholder 3"/>
          <p:cNvSpPr>
            <a:spLocks noGrp="1"/>
          </p:cNvSpPr>
          <p:nvPr>
            <p:ph type="sldNum" sz="quarter" idx="12"/>
          </p:nvPr>
        </p:nvSpPr>
        <p:spPr/>
        <p:txBody>
          <a:bodyPr/>
          <a:lstStyle/>
          <a:p>
            <a:fld id="{91EEF666-8FD5-4C99-9E31-355AC3210B46}" type="slidenum">
              <a:rPr lang="es-AR" smtClean="0"/>
              <a:pPr/>
              <a:t>‹Nº›</a:t>
            </a:fld>
            <a:endParaRPr lang="es-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s-ES" smtClean="0"/>
              <a:t>Haga clic para modificar el estilo de título del patrón</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1919493C-2E98-45FB-AF56-0F1689740C0E}" type="datetimeFigureOut">
              <a:rPr lang="es-AR" smtClean="0"/>
              <a:pPr/>
              <a:t>25/04/2019</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91EEF666-8FD5-4C99-9E31-355AC3210B46}" type="slidenum">
              <a:rPr lang="es-AR" smtClean="0"/>
              <a:pPr/>
              <a:t>‹Nº›</a:t>
            </a:fld>
            <a:endParaRPr lang="es-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s-ES" smtClean="0"/>
              <a:t>Haga clic para modificar el estilo de título del patrón</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1919493C-2E98-45FB-AF56-0F1689740C0E}" type="datetimeFigureOut">
              <a:rPr lang="es-AR" smtClean="0"/>
              <a:pPr/>
              <a:t>25/04/2019</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91EEF666-8FD5-4C99-9E31-355AC3210B46}" type="slidenum">
              <a:rPr lang="es-AR" smtClean="0"/>
              <a:pPr/>
              <a:t>‹Nº›</a:t>
            </a:fld>
            <a:endParaRPr lang="es-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1919493C-2E98-45FB-AF56-0F1689740C0E}" type="datetimeFigureOut">
              <a:rPr lang="es-AR" smtClean="0"/>
              <a:pPr/>
              <a:t>25/04/2019</a:t>
            </a:fld>
            <a:endParaRPr lang="es-AR"/>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s-AR"/>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91EEF666-8FD5-4C99-9E31-355AC3210B46}" type="slidenum">
              <a:rPr lang="es-AR" smtClean="0"/>
              <a:pPr/>
              <a:t>‹Nº›</a:t>
            </a:fld>
            <a:endParaRPr lang="es-AR"/>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AR" dirty="0" smtClean="0"/>
              <a:t>La Constitución en su Día</a:t>
            </a:r>
            <a:endParaRPr lang="es-AR" dirty="0"/>
          </a:p>
        </p:txBody>
      </p:sp>
      <p:sp>
        <p:nvSpPr>
          <p:cNvPr id="3" name="2 Subtítulo"/>
          <p:cNvSpPr>
            <a:spLocks noGrp="1"/>
          </p:cNvSpPr>
          <p:nvPr>
            <p:ph type="subTitle" idx="1"/>
          </p:nvPr>
        </p:nvSpPr>
        <p:spPr/>
        <p:txBody>
          <a:bodyPr/>
          <a:lstStyle/>
          <a:p>
            <a:r>
              <a:rPr lang="es-AR" dirty="0" smtClean="0"/>
              <a:t>Jorge Horacio Gentile</a:t>
            </a:r>
            <a:endParaRPr lang="es-AR" dirty="0"/>
          </a:p>
        </p:txBody>
      </p:sp>
    </p:spTree>
    <p:extLst>
      <p:ext uri="{BB962C8B-B14F-4D97-AF65-F5344CB8AC3E}">
        <p14:creationId xmlns:p14="http://schemas.microsoft.com/office/powerpoint/2010/main" val="38953661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fontScale="92500"/>
          </a:bodyPr>
          <a:lstStyle/>
          <a:p>
            <a:r>
              <a:rPr lang="es-AR" dirty="0"/>
              <a:t>“Para esto tenemos otra misión que llenar: difundir nuestro mismo espíritu en el seno de las provincias que nos han mandado. Ilustrarlas en el espíritu, en los motivos y objetos de la ley, que a su nombre hemos dictado. Unir la convicción a la obediencia; ved ahí nuestra misión.</a:t>
            </a:r>
          </a:p>
          <a:p>
            <a:r>
              <a:rPr lang="es-AR" dirty="0"/>
              <a:t>El 1º de mayo de 1851; el vencedor de Caseros firmó el exterminio del terror y del despotismo. El 1º de mayo de 1853 firmamos el término de la anarquía; el principio del orden y de la ley. Quiera el cielo seamos tan felices en nuestra obra como él fue en la suya”</a:t>
            </a:r>
          </a:p>
          <a:p>
            <a:endParaRPr lang="es-AR" dirty="0"/>
          </a:p>
        </p:txBody>
      </p:sp>
      <p:sp>
        <p:nvSpPr>
          <p:cNvPr id="3" name="2 Título"/>
          <p:cNvSpPr>
            <a:spLocks noGrp="1"/>
          </p:cNvSpPr>
          <p:nvPr>
            <p:ph type="title"/>
          </p:nvPr>
        </p:nvSpPr>
        <p:spPr/>
        <p:txBody>
          <a:bodyPr/>
          <a:lstStyle/>
          <a:p>
            <a:r>
              <a:rPr lang="es-AR" dirty="0" smtClean="0"/>
              <a:t>Facundo Zuviría</a:t>
            </a:r>
            <a:endParaRPr lang="es-AR" dirty="0"/>
          </a:p>
        </p:txBody>
      </p:sp>
    </p:spTree>
    <p:extLst>
      <p:ext uri="{BB962C8B-B14F-4D97-AF65-F5344CB8AC3E}">
        <p14:creationId xmlns:p14="http://schemas.microsoft.com/office/powerpoint/2010/main" val="28363847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r>
              <a:rPr lang="es-AR" dirty="0" smtClean="0"/>
              <a:t>Nuestra Constitución </a:t>
            </a:r>
            <a:r>
              <a:rPr lang="es-AR" dirty="0"/>
              <a:t>tiene </a:t>
            </a:r>
            <a:r>
              <a:rPr lang="es-AR" dirty="0" smtClean="0"/>
              <a:t>ahora 11.954 </a:t>
            </a:r>
            <a:r>
              <a:rPr lang="es-AR" dirty="0"/>
              <a:t>palabras, si contamos las 100 del preámbulo, las dos partes que la componen -que contienen los 129 artículos, más el </a:t>
            </a:r>
            <a:r>
              <a:rPr lang="es-AR" dirty="0" smtClean="0"/>
              <a:t>14 </a:t>
            </a:r>
            <a:r>
              <a:rPr lang="es-AR" dirty="0"/>
              <a:t>bis- y las 17 cláusulas transitorias.</a:t>
            </a:r>
          </a:p>
          <a:p>
            <a:r>
              <a:rPr lang="es-AR" dirty="0"/>
              <a:t>La Primera </a:t>
            </a:r>
            <a:r>
              <a:rPr lang="es-AR" dirty="0" smtClean="0"/>
              <a:t>de las 100 del </a:t>
            </a:r>
            <a:r>
              <a:rPr lang="es-AR" dirty="0"/>
              <a:t>Preámbulo es “Nos” y la última “Argentina”, en el mismo se emplean </a:t>
            </a:r>
            <a:r>
              <a:rPr lang="es-AR" dirty="0" smtClean="0"/>
              <a:t>expresiones fuertes </a:t>
            </a:r>
            <a:r>
              <a:rPr lang="es-AR" dirty="0"/>
              <a:t>como: “unión”, “justicia”, “paz”, “defensa”, “bienestar”, “libertad”, “hombres”, “mundo”, “Dios” y  “Razón”.</a:t>
            </a:r>
          </a:p>
          <a:p>
            <a:endParaRPr lang="es-AR" dirty="0"/>
          </a:p>
        </p:txBody>
      </p:sp>
      <p:sp>
        <p:nvSpPr>
          <p:cNvPr id="3" name="2 Título"/>
          <p:cNvSpPr>
            <a:spLocks noGrp="1"/>
          </p:cNvSpPr>
          <p:nvPr>
            <p:ph type="title"/>
          </p:nvPr>
        </p:nvSpPr>
        <p:spPr/>
        <p:txBody>
          <a:bodyPr/>
          <a:lstStyle/>
          <a:p>
            <a:r>
              <a:rPr lang="es-AR" dirty="0" smtClean="0"/>
              <a:t>La Palabras de la Constitución</a:t>
            </a:r>
            <a:endParaRPr lang="es-AR" dirty="0"/>
          </a:p>
        </p:txBody>
      </p:sp>
    </p:spTree>
    <p:extLst>
      <p:ext uri="{BB962C8B-B14F-4D97-AF65-F5344CB8AC3E}">
        <p14:creationId xmlns:p14="http://schemas.microsoft.com/office/powerpoint/2010/main" val="35956741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AR" dirty="0" smtClean="0"/>
              <a:t>1° de Mayo</a:t>
            </a:r>
            <a:endParaRPr lang="es-AR" dirty="0"/>
          </a:p>
        </p:txBody>
      </p:sp>
      <p:sp>
        <p:nvSpPr>
          <p:cNvPr id="3" name="2 Subtítulo"/>
          <p:cNvSpPr>
            <a:spLocks noGrp="1"/>
          </p:cNvSpPr>
          <p:nvPr>
            <p:ph type="subTitle" idx="1"/>
          </p:nvPr>
        </p:nvSpPr>
        <p:spPr/>
        <p:txBody>
          <a:bodyPr/>
          <a:lstStyle/>
          <a:p>
            <a:r>
              <a:rPr lang="es-AR" dirty="0" smtClean="0"/>
              <a:t>Día del Trabajo</a:t>
            </a:r>
          </a:p>
          <a:p>
            <a:r>
              <a:rPr lang="es-AR" dirty="0" smtClean="0"/>
              <a:t>Día de la Constitución</a:t>
            </a:r>
            <a:endParaRPr lang="es-AR" dirty="0"/>
          </a:p>
        </p:txBody>
      </p:sp>
    </p:spTree>
    <p:extLst>
      <p:ext uri="{BB962C8B-B14F-4D97-AF65-F5344CB8AC3E}">
        <p14:creationId xmlns:p14="http://schemas.microsoft.com/office/powerpoint/2010/main" val="28648720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r>
              <a:rPr lang="es-AR" dirty="0" smtClean="0"/>
              <a:t>En </a:t>
            </a:r>
            <a:r>
              <a:rPr lang="es-AR" dirty="0"/>
              <a:t>EEUU y Canadá se celebra el primer lunes de septiembre de cada </a:t>
            </a:r>
            <a:r>
              <a:rPr lang="es-AR" dirty="0" smtClean="0"/>
              <a:t>año. </a:t>
            </a:r>
          </a:p>
          <a:p>
            <a:endParaRPr lang="es-AR" dirty="0" smtClean="0"/>
          </a:p>
          <a:p>
            <a:r>
              <a:rPr lang="es-AR" dirty="0" smtClean="0"/>
              <a:t>En </a:t>
            </a:r>
            <a:r>
              <a:rPr lang="es-AR" dirty="0"/>
              <a:t>Austria el 1° de octubre. </a:t>
            </a:r>
            <a:endParaRPr lang="es-AR" dirty="0" smtClean="0"/>
          </a:p>
          <a:p>
            <a:endParaRPr lang="es-AR" dirty="0"/>
          </a:p>
          <a:p>
            <a:r>
              <a:rPr lang="es-AR" dirty="0" smtClean="0"/>
              <a:t>En </a:t>
            </a:r>
            <a:r>
              <a:rPr lang="es-AR" dirty="0"/>
              <a:t>Argentina el 1° de Mayo de 1890 se conmemoró por primera vez y el 28 de abril de 1930, el presidente Hipólito </a:t>
            </a:r>
            <a:r>
              <a:rPr lang="es-AR" dirty="0" err="1"/>
              <a:t>Yrigoyen</a:t>
            </a:r>
            <a:r>
              <a:rPr lang="es-AR" dirty="0"/>
              <a:t> instituyó el 1° de mayo como “fiesta del Trabajo en todo el territorio de la Nación”.</a:t>
            </a:r>
          </a:p>
        </p:txBody>
      </p:sp>
      <p:sp>
        <p:nvSpPr>
          <p:cNvPr id="3" name="2 Título"/>
          <p:cNvSpPr>
            <a:spLocks noGrp="1"/>
          </p:cNvSpPr>
          <p:nvPr>
            <p:ph type="title"/>
          </p:nvPr>
        </p:nvSpPr>
        <p:spPr/>
        <p:txBody>
          <a:bodyPr/>
          <a:lstStyle/>
          <a:p>
            <a:r>
              <a:rPr lang="es-AR" dirty="0" smtClean="0"/>
              <a:t>1° de Mayo </a:t>
            </a:r>
            <a:br>
              <a:rPr lang="es-AR" dirty="0" smtClean="0"/>
            </a:br>
            <a:r>
              <a:rPr lang="es-AR" dirty="0" smtClean="0"/>
              <a:t>Día del Trabajo</a:t>
            </a:r>
            <a:endParaRPr lang="es-AR" dirty="0"/>
          </a:p>
        </p:txBody>
      </p:sp>
    </p:spTree>
    <p:extLst>
      <p:ext uri="{BB962C8B-B14F-4D97-AF65-F5344CB8AC3E}">
        <p14:creationId xmlns:p14="http://schemas.microsoft.com/office/powerpoint/2010/main" val="1241515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fontScale="92500" lnSpcReduction="20000"/>
          </a:bodyPr>
          <a:lstStyle/>
          <a:p>
            <a:r>
              <a:rPr lang="es-AR" dirty="0" smtClean="0"/>
              <a:t>En </a:t>
            </a:r>
            <a:r>
              <a:rPr lang="es-AR" dirty="0"/>
              <a:t>noviembre de 1984 se celebró el IV Congreso de la Federación Americana del Trabajo en Chicago, EEUU en el que se pidió reducir la jornada laboral a 8 horas diarias y si no se cumplía con ello para el 1° de mayo de 1886, se declararían en huelga. </a:t>
            </a:r>
            <a:endParaRPr lang="es-AR" dirty="0" smtClean="0"/>
          </a:p>
          <a:p>
            <a:r>
              <a:rPr lang="es-AR" dirty="0" smtClean="0"/>
              <a:t>Como </a:t>
            </a:r>
            <a:r>
              <a:rPr lang="es-AR" dirty="0"/>
              <a:t>no se consiguió lo solicitado se hizo una huelga y desfile el 1° de mayo de 1886 en </a:t>
            </a:r>
            <a:r>
              <a:rPr lang="es-AR" dirty="0" smtClean="0"/>
              <a:t>EEUU, </a:t>
            </a:r>
            <a:r>
              <a:rPr lang="es-AR" dirty="0"/>
              <a:t>en el que </a:t>
            </a:r>
            <a:r>
              <a:rPr lang="es-AR" dirty="0" smtClean="0"/>
              <a:t>participaron </a:t>
            </a:r>
            <a:r>
              <a:rPr lang="es-AR" dirty="0"/>
              <a:t>más de 350.000 obreros </a:t>
            </a:r>
            <a:r>
              <a:rPr lang="es-AR" dirty="0" smtClean="0"/>
              <a:t>en </a:t>
            </a:r>
            <a:r>
              <a:rPr lang="es-AR" dirty="0"/>
              <a:t>New York, Chicago y </a:t>
            </a:r>
            <a:r>
              <a:rPr lang="es-AR" dirty="0" smtClean="0"/>
              <a:t>Cincinnati, </a:t>
            </a:r>
            <a:r>
              <a:rPr lang="es-AR" dirty="0"/>
              <a:t>y hubo represión y fallecieron cuatro obreros. </a:t>
            </a:r>
            <a:endParaRPr lang="es-AR" dirty="0" smtClean="0"/>
          </a:p>
          <a:p>
            <a:r>
              <a:rPr lang="es-AR" dirty="0" smtClean="0"/>
              <a:t>Como </a:t>
            </a:r>
            <a:r>
              <a:rPr lang="es-AR" dirty="0"/>
              <a:t>consecuencia de ello el presidente Andrew Johnson promulgó la ley </a:t>
            </a:r>
            <a:r>
              <a:rPr lang="es-AR" dirty="0" smtClean="0"/>
              <a:t>que </a:t>
            </a:r>
            <a:r>
              <a:rPr lang="es-AR" dirty="0"/>
              <a:t>establecía la jornada laboral de 8</a:t>
            </a:r>
            <a:r>
              <a:rPr lang="es-AR" dirty="0" smtClean="0"/>
              <a:t> </a:t>
            </a:r>
            <a:r>
              <a:rPr lang="es-AR" dirty="0"/>
              <a:t>horas. </a:t>
            </a:r>
          </a:p>
        </p:txBody>
      </p:sp>
      <p:sp>
        <p:nvSpPr>
          <p:cNvPr id="3" name="2 Título"/>
          <p:cNvSpPr>
            <a:spLocks noGrp="1"/>
          </p:cNvSpPr>
          <p:nvPr>
            <p:ph type="title"/>
          </p:nvPr>
        </p:nvSpPr>
        <p:spPr/>
        <p:txBody>
          <a:bodyPr/>
          <a:lstStyle/>
          <a:p>
            <a:r>
              <a:rPr lang="es-AR" dirty="0" smtClean="0"/>
              <a:t>Origen del Día del Trabajo</a:t>
            </a:r>
            <a:endParaRPr lang="es-AR" dirty="0"/>
          </a:p>
        </p:txBody>
      </p:sp>
    </p:spTree>
    <p:extLst>
      <p:ext uri="{BB962C8B-B14F-4D97-AF65-F5344CB8AC3E}">
        <p14:creationId xmlns:p14="http://schemas.microsoft.com/office/powerpoint/2010/main" val="7672265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fontScale="85000" lnSpcReduction="20000"/>
          </a:bodyPr>
          <a:lstStyle/>
          <a:p>
            <a:r>
              <a:rPr lang="es-AR" dirty="0" smtClean="0"/>
              <a:t>La ley 25.863 de 2004 dispuso:</a:t>
            </a:r>
            <a:endParaRPr lang="es-AR" dirty="0"/>
          </a:p>
          <a:p>
            <a:endParaRPr lang="es-AR" dirty="0"/>
          </a:p>
          <a:p>
            <a:r>
              <a:rPr lang="es-AR" dirty="0" smtClean="0"/>
              <a:t>“Declárase </a:t>
            </a:r>
            <a:r>
              <a:rPr lang="es-AR" dirty="0"/>
              <a:t>el día 1° de mayo de cada año, como Día de la Constitución Nacional en conmemoración de su sanción, acaecida el 1° de mayo de 1853 en la ciudad de Santa Fe</a:t>
            </a:r>
            <a:r>
              <a:rPr lang="es-AR" dirty="0" smtClean="0"/>
              <a:t>.”</a:t>
            </a:r>
            <a:endParaRPr lang="es-AR" dirty="0"/>
          </a:p>
          <a:p>
            <a:endParaRPr lang="es-AR" dirty="0"/>
          </a:p>
          <a:p>
            <a:r>
              <a:rPr lang="es-AR" dirty="0" smtClean="0"/>
              <a:t>La autoridades  “acordarán </a:t>
            </a:r>
            <a:r>
              <a:rPr lang="es-AR" dirty="0"/>
              <a:t>la inclusión de jornadas alusivas al día nacional instituido por el artículo anterior en los respectivos calendarios escolares y académicos de los niveles medio y superior. El objetivo de estas jornadas será el de reflexionar sobre los significados, importancia y efectividad de los postulados normativos de nuestra Constitución, particularmente, los derechos y garantías de los habitantes y la observancia de los valores democráticos</a:t>
            </a:r>
            <a:r>
              <a:rPr lang="es-AR" dirty="0" smtClean="0"/>
              <a:t>.”</a:t>
            </a:r>
            <a:endParaRPr lang="es-AR" dirty="0"/>
          </a:p>
        </p:txBody>
      </p:sp>
      <p:sp>
        <p:nvSpPr>
          <p:cNvPr id="3" name="2 Título"/>
          <p:cNvSpPr>
            <a:spLocks noGrp="1"/>
          </p:cNvSpPr>
          <p:nvPr>
            <p:ph type="title"/>
          </p:nvPr>
        </p:nvSpPr>
        <p:spPr/>
        <p:txBody>
          <a:bodyPr/>
          <a:lstStyle/>
          <a:p>
            <a:r>
              <a:rPr lang="es-AR" dirty="0" smtClean="0"/>
              <a:t>1° de Mayo Día de la Constitución</a:t>
            </a:r>
            <a:endParaRPr lang="es-AR" dirty="0"/>
          </a:p>
        </p:txBody>
      </p:sp>
    </p:spTree>
    <p:extLst>
      <p:ext uri="{BB962C8B-B14F-4D97-AF65-F5344CB8AC3E}">
        <p14:creationId xmlns:p14="http://schemas.microsoft.com/office/powerpoint/2010/main" val="375688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r>
              <a:rPr lang="es-AR" dirty="0"/>
              <a:t>E</a:t>
            </a:r>
            <a:r>
              <a:rPr lang="es-AR" dirty="0" smtClean="0"/>
              <a:t>l </a:t>
            </a:r>
            <a:r>
              <a:rPr lang="es-AR" dirty="0"/>
              <a:t>1° de mayo de 1853 el convencional por Córdoba, Juan del Campillo, terminó de escribir de puño y letra en el “Gran Libro” la “Constitución de la Confederación Argentina”, fecha en que fue firmada y jurada por los convencionales, no se imaginó que 166 años después, dicha Carta –con algunas reformas- seguiría vigente, siendo las 2ª. más antigua de América, después de la de EE UU (1787)</a:t>
            </a:r>
          </a:p>
        </p:txBody>
      </p:sp>
      <p:sp>
        <p:nvSpPr>
          <p:cNvPr id="3" name="2 Título"/>
          <p:cNvSpPr>
            <a:spLocks noGrp="1"/>
          </p:cNvSpPr>
          <p:nvPr>
            <p:ph type="title"/>
          </p:nvPr>
        </p:nvSpPr>
        <p:spPr/>
        <p:txBody>
          <a:bodyPr/>
          <a:lstStyle/>
          <a:p>
            <a:r>
              <a:rPr lang="es-AR" dirty="0" smtClean="0"/>
              <a:t>A 166 años de nuestra Constitución</a:t>
            </a:r>
            <a:endParaRPr lang="es-AR" dirty="0"/>
          </a:p>
        </p:txBody>
      </p:sp>
    </p:spTree>
    <p:extLst>
      <p:ext uri="{BB962C8B-B14F-4D97-AF65-F5344CB8AC3E}">
        <p14:creationId xmlns:p14="http://schemas.microsoft.com/office/powerpoint/2010/main" val="1407805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r>
              <a:rPr lang="es-AR" dirty="0" smtClean="0"/>
              <a:t>“Acabáis </a:t>
            </a:r>
            <a:r>
              <a:rPr lang="es-AR" dirty="0"/>
              <a:t>de ejercer el acto más grave, más solemne, más sublime, que es dado a un hombre en su vida mortal: “fallar sobre los destinos prósperos y adversos de su Patria; sellar su eterna ruina o su feliz porvenir. El cielo bendiga el de esta nuestra infortunada Patria. Acabáis también de sellar con vuestra firma, vuestra ignominia en su eterna maldición. Dios nos salve de ellas, siquiera por la pureza de nuestras intenciones</a:t>
            </a:r>
            <a:r>
              <a:rPr lang="es-AR" dirty="0" smtClean="0"/>
              <a:t>.”</a:t>
            </a:r>
            <a:endParaRPr lang="es-AR" dirty="0"/>
          </a:p>
        </p:txBody>
      </p:sp>
      <p:sp>
        <p:nvSpPr>
          <p:cNvPr id="3" name="2 Título"/>
          <p:cNvSpPr>
            <a:spLocks noGrp="1"/>
          </p:cNvSpPr>
          <p:nvPr>
            <p:ph type="title"/>
          </p:nvPr>
        </p:nvSpPr>
        <p:spPr/>
        <p:txBody>
          <a:bodyPr/>
          <a:lstStyle/>
          <a:p>
            <a:r>
              <a:rPr lang="es-AR" dirty="0" smtClean="0"/>
              <a:t>Juramento y discurso de Facundo Zuviría</a:t>
            </a:r>
            <a:endParaRPr lang="es-AR" dirty="0"/>
          </a:p>
        </p:txBody>
      </p:sp>
    </p:spTree>
    <p:extLst>
      <p:ext uri="{BB962C8B-B14F-4D97-AF65-F5344CB8AC3E}">
        <p14:creationId xmlns:p14="http://schemas.microsoft.com/office/powerpoint/2010/main" val="8519656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fontScale="70000" lnSpcReduction="20000"/>
          </a:bodyPr>
          <a:lstStyle/>
          <a:p>
            <a:r>
              <a:rPr lang="es-AR" dirty="0"/>
              <a:t>“Los pueblos impusieron sobre nuestros débiles hombros todo el peso de una horrible situación y de un porvenir incierto y tenebroso. En su conflicto, oprimidos con desgracias sin cuento nos han mandado a darles una Carta Fundamental que cicatrice sus llagas y les ofrezca una época de paz y de orden; que los indemnice de tantos infortunios, de tantos desastres. Se la hemos dado cual nos ha dictado nuestra conciencia. Si envuelve errores, resultado de la escasez de nuestras luces, cúlpense ellos de su errada elección. Con las Carta Constitucional que acabamos de firmar, hemos llenado nuestra misión y correspondiendo a su confianza, como nos ha sido posible. Promulgarla y ordenar su cumplimiento ya no es obra nuestra. Corresponde al Director Supremo de la Nación, en sello de su gloria, en cumplimiento de los deberes que ella le ha impuesto y que él ha aceptado solemnemente. A los pueblos corresponde observarla y acatarla so pena de traicionar su misma obra; de desmentir la confianza depositada en sus representantes y contrariarse a sí mismo presentándose en ludibrio de las Naciones que los rodean</a:t>
            </a:r>
            <a:r>
              <a:rPr lang="es-AR" dirty="0" smtClean="0"/>
              <a:t>.”</a:t>
            </a:r>
            <a:endParaRPr lang="es-AR" dirty="0"/>
          </a:p>
        </p:txBody>
      </p:sp>
      <p:sp>
        <p:nvSpPr>
          <p:cNvPr id="3" name="2 Título"/>
          <p:cNvSpPr>
            <a:spLocks noGrp="1"/>
          </p:cNvSpPr>
          <p:nvPr>
            <p:ph type="title"/>
          </p:nvPr>
        </p:nvSpPr>
        <p:spPr/>
        <p:txBody>
          <a:bodyPr/>
          <a:lstStyle/>
          <a:p>
            <a:r>
              <a:rPr lang="es-AR" dirty="0" smtClean="0"/>
              <a:t>Facundo Zuviría</a:t>
            </a:r>
            <a:endParaRPr lang="es-AR" dirty="0"/>
          </a:p>
        </p:txBody>
      </p:sp>
    </p:spTree>
    <p:extLst>
      <p:ext uri="{BB962C8B-B14F-4D97-AF65-F5344CB8AC3E}">
        <p14:creationId xmlns:p14="http://schemas.microsoft.com/office/powerpoint/2010/main" val="18073223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r>
              <a:rPr lang="es-AR" dirty="0" smtClean="0"/>
              <a:t>“Quiero </a:t>
            </a:r>
            <a:r>
              <a:rPr lang="es-AR" dirty="0"/>
              <a:t>ser el primero en  dar a los pueblos el ejemplo de acatamiento a su soberana voluntad expresada por el órgano de sus representantes en su mayoría, porque, señor, en mayoría está la verdad legal. Lo demás es anarquía y huya ésta para siempre del suelo argentino; y para que huya de él, preciso es que antes huya de este sagrado recinto; que huya del corazón de todos los representantes de la Nación; que no quede en él un solo sentimiento que las despierte o autorice en los pueblos</a:t>
            </a:r>
            <a:r>
              <a:rPr lang="es-AR" dirty="0" smtClean="0"/>
              <a:t>.”</a:t>
            </a:r>
            <a:endParaRPr lang="es-AR" dirty="0"/>
          </a:p>
          <a:p>
            <a:endParaRPr lang="es-AR" dirty="0"/>
          </a:p>
        </p:txBody>
      </p:sp>
      <p:sp>
        <p:nvSpPr>
          <p:cNvPr id="3" name="2 Título"/>
          <p:cNvSpPr>
            <a:spLocks noGrp="1"/>
          </p:cNvSpPr>
          <p:nvPr>
            <p:ph type="title"/>
          </p:nvPr>
        </p:nvSpPr>
        <p:spPr/>
        <p:txBody>
          <a:bodyPr/>
          <a:lstStyle/>
          <a:p>
            <a:r>
              <a:rPr lang="es-AR" dirty="0" smtClean="0"/>
              <a:t>Facundo Zuviría</a:t>
            </a:r>
            <a:endParaRPr lang="es-AR" dirty="0"/>
          </a:p>
        </p:txBody>
      </p:sp>
    </p:spTree>
    <p:extLst>
      <p:ext uri="{BB962C8B-B14F-4D97-AF65-F5344CB8AC3E}">
        <p14:creationId xmlns:p14="http://schemas.microsoft.com/office/powerpoint/2010/main" val="2053904744"/>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artoné">
  <a:themeElements>
    <a:clrScheme name="Cartoné">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Cartoné">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artoné">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2288</TotalTime>
  <Words>1042</Words>
  <Application>Microsoft Office PowerPoint</Application>
  <PresentationFormat>Presentación en pantalla (4:3)</PresentationFormat>
  <Paragraphs>35</Paragraphs>
  <Slides>11</Slides>
  <Notes>0</Notes>
  <HiddenSlides>0</HiddenSlides>
  <MMClips>0</MMClips>
  <ScaleCrop>false</ScaleCrop>
  <HeadingPairs>
    <vt:vector size="4" baseType="variant">
      <vt:variant>
        <vt:lpstr>Tema</vt:lpstr>
      </vt:variant>
      <vt:variant>
        <vt:i4>1</vt:i4>
      </vt:variant>
      <vt:variant>
        <vt:lpstr>Títulos de diapositiva</vt:lpstr>
      </vt:variant>
      <vt:variant>
        <vt:i4>11</vt:i4>
      </vt:variant>
    </vt:vector>
  </HeadingPairs>
  <TitlesOfParts>
    <vt:vector size="12" baseType="lpstr">
      <vt:lpstr>Cartoné</vt:lpstr>
      <vt:lpstr>La Constitución en su Día</vt:lpstr>
      <vt:lpstr>1° de Mayo</vt:lpstr>
      <vt:lpstr>1° de Mayo  Día del Trabajo</vt:lpstr>
      <vt:lpstr>Origen del Día del Trabajo</vt:lpstr>
      <vt:lpstr>1° de Mayo Día de la Constitución</vt:lpstr>
      <vt:lpstr>A 166 años de nuestra Constitución</vt:lpstr>
      <vt:lpstr>Juramento y discurso de Facundo Zuviría</vt:lpstr>
      <vt:lpstr>Facundo Zuviría</vt:lpstr>
      <vt:lpstr>Facundo Zuviría</vt:lpstr>
      <vt:lpstr>Facundo Zuviría</vt:lpstr>
      <vt:lpstr>La Palabras de la Constitución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TRATADO INTERNACIONAL DE LOS DERECHOS A LA LIBERTAD RELIGIOSA</dc:title>
  <dc:creator>Jorge</dc:creator>
  <cp:lastModifiedBy>Jorge</cp:lastModifiedBy>
  <cp:revision>208</cp:revision>
  <dcterms:created xsi:type="dcterms:W3CDTF">2017-06-19T13:40:10Z</dcterms:created>
  <dcterms:modified xsi:type="dcterms:W3CDTF">2019-04-25T22:24:41Z</dcterms:modified>
</cp:coreProperties>
</file>